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912" r:id="rId2"/>
    <p:sldMasterId id="2147483804" r:id="rId3"/>
  </p:sldMasterIdLst>
  <p:notesMasterIdLst>
    <p:notesMasterId r:id="rId24"/>
  </p:notesMasterIdLst>
  <p:sldIdLst>
    <p:sldId id="474" r:id="rId4"/>
    <p:sldId id="476" r:id="rId5"/>
    <p:sldId id="517" r:id="rId6"/>
    <p:sldId id="518" r:id="rId7"/>
    <p:sldId id="519" r:id="rId8"/>
    <p:sldId id="621" r:id="rId9"/>
    <p:sldId id="590" r:id="rId10"/>
    <p:sldId id="613" r:id="rId11"/>
    <p:sldId id="623" r:id="rId12"/>
    <p:sldId id="617" r:id="rId13"/>
    <p:sldId id="614" r:id="rId14"/>
    <p:sldId id="615" r:id="rId15"/>
    <p:sldId id="625" r:id="rId16"/>
    <p:sldId id="618" r:id="rId17"/>
    <p:sldId id="609" r:id="rId18"/>
    <p:sldId id="610" r:id="rId19"/>
    <p:sldId id="611" r:id="rId20"/>
    <p:sldId id="281" r:id="rId21"/>
    <p:sldId id="282" r:id="rId22"/>
    <p:sldId id="62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0000"/>
    <a:srgbClr val="FFCC00"/>
    <a:srgbClr val="33CC33"/>
    <a:srgbClr val="FF9900"/>
    <a:srgbClr val="FFFFCC"/>
    <a:srgbClr val="BB5181"/>
    <a:srgbClr val="B0C7E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4506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0E9A5-CBAC-448E-874D-B303F5AF5E3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2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রাষ্ট্র পরিচালনার মূলনীতিসমূহ ব্যাখ্যা করতে পারবে</a:t>
          </a:r>
          <a:r>
            <a:rPr lang="en-US" sz="2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r>
            <a:rPr lang="bn-BD" sz="2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600" dirty="0">
            <a:solidFill>
              <a:schemeClr val="tx1"/>
            </a:solidFill>
          </a:endParaRPr>
        </a:p>
      </dgm:t>
    </dgm:pt>
    <dgm:pt modelId="{77FB4845-5C61-49CB-A0E5-D7EE47F4D787}" type="parTrans" cxnId="{85377B0D-6D53-4E28-8578-686602C858F9}">
      <dgm:prSet/>
      <dgm:spPr/>
      <dgm:t>
        <a:bodyPr/>
        <a:lstStyle/>
        <a:p>
          <a:endParaRPr lang="en-US"/>
        </a:p>
      </dgm:t>
    </dgm:pt>
    <dgm:pt modelId="{D8539AD3-605C-43F3-8D63-C5D8A63CBFF0}" type="sibTrans" cxnId="{85377B0D-6D53-4E28-8578-686602C858F9}">
      <dgm:prSet/>
      <dgm:spPr/>
      <dgm:t>
        <a:bodyPr/>
        <a:lstStyle/>
        <a:p>
          <a:endParaRPr lang="en-US"/>
        </a:p>
      </dgm:t>
    </dgm:pt>
    <dgm:pt modelId="{BF2A5B9A-A51B-40FA-99EE-9A50A49EF4B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2600" dirty="0" smtClean="0">
              <a:latin typeface="NikoshBAN" pitchFamily="2" charset="0"/>
              <a:cs typeface="NikoshBAN" pitchFamily="2" charset="0"/>
            </a:rPr>
            <a:t>২. রাষ্ট্র পরিচালনার মূলনীতিসমূহ মেনে চলার ক্ষেত্রে নাগরিকের ভূমিকা বর্ণনা করতে পারবে।  </a:t>
          </a:r>
          <a:endParaRPr lang="en-US" sz="2600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2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2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2"/>
      <dgm:spPr/>
      <dgm:t>
        <a:bodyPr/>
        <a:lstStyle/>
        <a:p>
          <a:endParaRPr lang="en-US"/>
        </a:p>
      </dgm:t>
    </dgm:pt>
    <dgm:pt modelId="{81CC448A-B002-4A89-BECE-1BEBB8DF324C}" type="pres">
      <dgm:prSet presAssocID="{6FD0E9A5-CBAC-448E-874D-B303F5AF5E36}" presName="text_1" presStyleLbl="node1" presStyleIdx="0" presStyleCnt="2" custLinFactNeighborX="306" custLinFactNeighborY="8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FB1B-BA8D-4B8E-BD77-70074829D3A3}" type="pres">
      <dgm:prSet presAssocID="{6FD0E9A5-CBAC-448E-874D-B303F5AF5E36}" presName="accent_1" presStyleCnt="0"/>
      <dgm:spPr/>
      <dgm:t>
        <a:bodyPr/>
        <a:lstStyle/>
        <a:p>
          <a:endParaRPr lang="en-US"/>
        </a:p>
      </dgm:t>
    </dgm:pt>
    <dgm:pt modelId="{509FE5A2-8089-4DAD-A831-16A037B798B6}" type="pres">
      <dgm:prSet presAssocID="{6FD0E9A5-CBAC-448E-874D-B303F5AF5E36}" presName="accentRepeatNode" presStyleLbl="solidFgAcc1" presStyleIdx="0" presStyleCnt="2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46C452-8902-420F-9600-02862C714814}" type="pres">
      <dgm:prSet presAssocID="{BF2A5B9A-A51B-40FA-99EE-9A50A49EF4B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20B2-96B7-4472-9207-E8C9CD7D6AFF}" type="pres">
      <dgm:prSet presAssocID="{BF2A5B9A-A51B-40FA-99EE-9A50A49EF4B2}" presName="accent_2" presStyleCnt="0"/>
      <dgm:spPr/>
      <dgm:t>
        <a:bodyPr/>
        <a:lstStyle/>
        <a:p>
          <a:endParaRPr lang="en-US"/>
        </a:p>
      </dgm:t>
    </dgm:pt>
    <dgm:pt modelId="{2A62B645-327A-4458-B349-A9B283CE450B}" type="pres">
      <dgm:prSet presAssocID="{BF2A5B9A-A51B-40FA-99EE-9A50A49EF4B2}" presName="accentRepeatNode" presStyleLbl="solidFgAcc1" presStyleIdx="1" presStyleCnt="2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56675D2-8A7A-4EAF-A68A-ECCECBE97FEC}" type="presOf" srcId="{DA85588D-079D-47FC-9133-1257B85D7086}" destId="{93FD5DF6-B828-44A4-A8DA-099B27AB6FDA}" srcOrd="0" destOrd="0" presId="urn:microsoft.com/office/officeart/2008/layout/VerticalCurvedList"/>
    <dgm:cxn modelId="{60F05B61-9AFF-4F18-8404-A16532D9B16E}" type="presOf" srcId="{6FD0E9A5-CBAC-448E-874D-B303F5AF5E36}" destId="{81CC448A-B002-4A89-BECE-1BEBB8DF324C}" srcOrd="0" destOrd="0" presId="urn:microsoft.com/office/officeart/2008/layout/VerticalCurvedList"/>
    <dgm:cxn modelId="{5DEEBCE9-686C-4BEE-9B92-21D9553D6C4E}" srcId="{DA85588D-079D-47FC-9133-1257B85D7086}" destId="{BF2A5B9A-A51B-40FA-99EE-9A50A49EF4B2}" srcOrd="1" destOrd="0" parTransId="{BC396DE2-2816-4C38-B67D-9E87D5FB83A2}" sibTransId="{84773551-BE20-4E3F-94E9-B012F070D902}"/>
    <dgm:cxn modelId="{4552608C-0468-489D-BEA2-98A01C33A2DA}" type="presOf" srcId="{BF2A5B9A-A51B-40FA-99EE-9A50A49EF4B2}" destId="{1546C452-8902-420F-9600-02862C714814}" srcOrd="0" destOrd="0" presId="urn:microsoft.com/office/officeart/2008/layout/VerticalCurvedList"/>
    <dgm:cxn modelId="{297F2CF0-617D-4864-90C1-2C76A4BB2AB2}" type="presOf" srcId="{D8539AD3-605C-43F3-8D63-C5D8A63CBFF0}" destId="{749123FC-F793-4A31-9C87-B82B7891AC9E}" srcOrd="0" destOrd="0" presId="urn:microsoft.com/office/officeart/2008/layout/VerticalCurvedList"/>
    <dgm:cxn modelId="{85377B0D-6D53-4E28-8578-686602C858F9}" srcId="{DA85588D-079D-47FC-9133-1257B85D7086}" destId="{6FD0E9A5-CBAC-448E-874D-B303F5AF5E36}" srcOrd="0" destOrd="0" parTransId="{77FB4845-5C61-49CB-A0E5-D7EE47F4D787}" sibTransId="{D8539AD3-605C-43F3-8D63-C5D8A63CBFF0}"/>
    <dgm:cxn modelId="{1F204C73-A0E9-4234-B45D-556B1F21049C}" type="presParOf" srcId="{93FD5DF6-B828-44A4-A8DA-099B27AB6FDA}" destId="{9DA654EE-9459-4446-B1FC-ED5A45700970}" srcOrd="0" destOrd="0" presId="urn:microsoft.com/office/officeart/2008/layout/VerticalCurvedList"/>
    <dgm:cxn modelId="{78E6E505-1893-4468-98C8-2D523B73A7C1}" type="presParOf" srcId="{9DA654EE-9459-4446-B1FC-ED5A45700970}" destId="{E97E28AA-F6BE-4760-9B5F-255473E4A5F1}" srcOrd="0" destOrd="0" presId="urn:microsoft.com/office/officeart/2008/layout/VerticalCurvedList"/>
    <dgm:cxn modelId="{1699236B-D6A6-409E-A9A6-47754D5EB22C}" type="presParOf" srcId="{E97E28AA-F6BE-4760-9B5F-255473E4A5F1}" destId="{EA2F3D3C-0E7F-4604-B26B-C05BBA539B4A}" srcOrd="0" destOrd="0" presId="urn:microsoft.com/office/officeart/2008/layout/VerticalCurvedList"/>
    <dgm:cxn modelId="{0955242C-E554-4210-A04D-3FBDAD7F4964}" type="presParOf" srcId="{E97E28AA-F6BE-4760-9B5F-255473E4A5F1}" destId="{749123FC-F793-4A31-9C87-B82B7891AC9E}" srcOrd="1" destOrd="0" presId="urn:microsoft.com/office/officeart/2008/layout/VerticalCurvedList"/>
    <dgm:cxn modelId="{D0421A58-A5B1-4FD3-BF92-92C6C1DDEC9A}" type="presParOf" srcId="{E97E28AA-F6BE-4760-9B5F-255473E4A5F1}" destId="{E5B902E3-AEB9-4583-9767-03C178E755E7}" srcOrd="2" destOrd="0" presId="urn:microsoft.com/office/officeart/2008/layout/VerticalCurvedList"/>
    <dgm:cxn modelId="{1BFA2E73-BB68-40BC-9A8E-03FF99E85A73}" type="presParOf" srcId="{E97E28AA-F6BE-4760-9B5F-255473E4A5F1}" destId="{0D41B5AB-A48F-4E6B-8861-AA7322D76CBC}" srcOrd="3" destOrd="0" presId="urn:microsoft.com/office/officeart/2008/layout/VerticalCurvedList"/>
    <dgm:cxn modelId="{81C7969E-4E9C-4E2B-8F9B-00DB77F86510}" type="presParOf" srcId="{9DA654EE-9459-4446-B1FC-ED5A45700970}" destId="{81CC448A-B002-4A89-BECE-1BEBB8DF324C}" srcOrd="1" destOrd="0" presId="urn:microsoft.com/office/officeart/2008/layout/VerticalCurvedList"/>
    <dgm:cxn modelId="{1FF4AB28-E7BC-4083-B2E0-38D1CFD59283}" type="presParOf" srcId="{9DA654EE-9459-4446-B1FC-ED5A45700970}" destId="{DE3BFB1B-BA8D-4B8E-BD77-70074829D3A3}" srcOrd="2" destOrd="0" presId="urn:microsoft.com/office/officeart/2008/layout/VerticalCurvedList"/>
    <dgm:cxn modelId="{3099DA3B-38B0-4AFC-BA38-D5E459ACD7F1}" type="presParOf" srcId="{DE3BFB1B-BA8D-4B8E-BD77-70074829D3A3}" destId="{509FE5A2-8089-4DAD-A831-16A037B798B6}" srcOrd="0" destOrd="0" presId="urn:microsoft.com/office/officeart/2008/layout/VerticalCurvedList"/>
    <dgm:cxn modelId="{1E181E90-7796-4D7B-BE80-EE34B54D949C}" type="presParOf" srcId="{9DA654EE-9459-4446-B1FC-ED5A45700970}" destId="{1546C452-8902-420F-9600-02862C714814}" srcOrd="3" destOrd="0" presId="urn:microsoft.com/office/officeart/2008/layout/VerticalCurvedList"/>
    <dgm:cxn modelId="{ABB687BC-AAAB-420A-9A31-51F1E82364D8}" type="presParOf" srcId="{9DA654EE-9459-4446-B1FC-ED5A45700970}" destId="{1EDA20B2-96B7-4472-9207-E8C9CD7D6AFF}" srcOrd="4" destOrd="0" presId="urn:microsoft.com/office/officeart/2008/layout/VerticalCurvedList"/>
    <dgm:cxn modelId="{AC69D6DE-0536-45DC-92CB-C18E95B9C62B}" type="presParOf" srcId="{1EDA20B2-96B7-4472-9207-E8C9CD7D6AFF}" destId="{2A62B645-327A-4458-B349-A9B283CE45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30508-26A0-4CFA-BE3E-EAFA77AC22A8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231F3-7D6F-4614-B86F-0816783CE64F}">
      <dgm:prSet phldrT="[Text]" custT="1"/>
      <dgm:spPr>
        <a:solidFill>
          <a:schemeClr val="accent6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মূলনীতি</a:t>
          </a:r>
          <a:endParaRPr lang="en-US" sz="2400" dirty="0"/>
        </a:p>
      </dgm:t>
    </dgm:pt>
    <dgm:pt modelId="{0BC6B641-AE6F-48E9-966C-125BF5709F2D}" type="parTrans" cxnId="{902211A1-1119-46BB-B7A2-528925392E4A}">
      <dgm:prSet/>
      <dgm:spPr/>
      <dgm:t>
        <a:bodyPr/>
        <a:lstStyle/>
        <a:p>
          <a:endParaRPr lang="en-US"/>
        </a:p>
      </dgm:t>
    </dgm:pt>
    <dgm:pt modelId="{A557C928-5DC4-4310-9E63-FAE53D4D4ED2}" type="sibTrans" cxnId="{902211A1-1119-46BB-B7A2-528925392E4A}">
      <dgm:prSet/>
      <dgm:spPr/>
      <dgm:t>
        <a:bodyPr/>
        <a:lstStyle/>
        <a:p>
          <a:endParaRPr lang="en-US"/>
        </a:p>
      </dgm:t>
    </dgm:pt>
    <dgm:pt modelId="{B9BE7D55-6C12-408E-81B7-0BDD2ECADD7E}">
      <dgm:prSet phldrT="[Text]" custT="1"/>
      <dgm:spPr>
        <a:solidFill>
          <a:schemeClr val="accent2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জাতীয়তাবাদ</a:t>
          </a:r>
          <a:endParaRPr lang="en-US" sz="2000" dirty="0"/>
        </a:p>
      </dgm:t>
    </dgm:pt>
    <dgm:pt modelId="{9B9D9FFA-F6D5-46BE-91F9-E4E6209AD063}" type="parTrans" cxnId="{FE71D380-4CF7-4A1E-AF13-570D1ECCA78A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8C0B77F-C244-47E9-9D13-F920705C1A49}" type="sibTrans" cxnId="{FE71D380-4CF7-4A1E-AF13-570D1ECCA78A}">
      <dgm:prSet/>
      <dgm:spPr/>
      <dgm:t>
        <a:bodyPr/>
        <a:lstStyle/>
        <a:p>
          <a:endParaRPr lang="en-US"/>
        </a:p>
      </dgm:t>
    </dgm:pt>
    <dgm:pt modelId="{0B87D4E1-B8ED-4321-B59F-E53E367B2450}">
      <dgm:prSet phldrT="[Text]" custT="1"/>
      <dgm:spPr>
        <a:solidFill>
          <a:schemeClr val="accent3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smtClean="0">
              <a:latin typeface="NikoshBAN" pitchFamily="2" charset="0"/>
              <a:cs typeface="NikoshBAN" pitchFamily="2" charset="0"/>
            </a:rPr>
            <a:t>সমাজতন্ত্র </a:t>
          </a:r>
          <a:endParaRPr lang="en-US" sz="2400" dirty="0"/>
        </a:p>
      </dgm:t>
    </dgm:pt>
    <dgm:pt modelId="{AC832A39-98F9-49E8-A2A1-64382254069A}" type="parTrans" cxnId="{0B9FC9E5-195F-48C9-BBE0-3FA9F714A041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8AB8D0B-0685-451B-B6AE-C1D1008F84EC}" type="sibTrans" cxnId="{0B9FC9E5-195F-48C9-BBE0-3FA9F714A041}">
      <dgm:prSet/>
      <dgm:spPr/>
      <dgm:t>
        <a:bodyPr/>
        <a:lstStyle/>
        <a:p>
          <a:endParaRPr lang="en-US"/>
        </a:p>
      </dgm:t>
    </dgm:pt>
    <dgm:pt modelId="{EE99FF69-6FC3-427D-AA9B-8F5755E249D5}">
      <dgm:prSet phldrT="[Text]" custT="1"/>
      <dgm:spPr>
        <a:solidFill>
          <a:srgbClr val="7030A0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গণতন্ত্র </a:t>
          </a:r>
          <a:endParaRPr lang="en-US" sz="2400" dirty="0"/>
        </a:p>
      </dgm:t>
    </dgm:pt>
    <dgm:pt modelId="{CC1D8AE1-6702-4903-8036-83A9AB06D685}" type="parTrans" cxnId="{5BAFAB64-2C98-486B-989C-5B89F005B6CD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F9B661F-07D6-40B7-ACA9-D6093B28381A}" type="sibTrans" cxnId="{5BAFAB64-2C98-486B-989C-5B89F005B6CD}">
      <dgm:prSet/>
      <dgm:spPr/>
      <dgm:t>
        <a:bodyPr/>
        <a:lstStyle/>
        <a:p>
          <a:endParaRPr lang="en-US"/>
        </a:p>
      </dgm:t>
    </dgm:pt>
    <dgm:pt modelId="{83C4BEA2-4A4B-46AF-A9DB-AD7FA9B13E7E}">
      <dgm:prSet phldrT="[Text]" custT="1"/>
      <dgm:spPr>
        <a:solidFill>
          <a:srgbClr val="0000CC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smtClean="0">
              <a:latin typeface="NikoshBAN" pitchFamily="2" charset="0"/>
              <a:cs typeface="NikoshBAN" pitchFamily="2" charset="0"/>
            </a:rPr>
            <a:t>ধর্মনিরপেক্ষতা </a:t>
          </a:r>
          <a:endParaRPr lang="en-US" sz="2400" dirty="0"/>
        </a:p>
      </dgm:t>
    </dgm:pt>
    <dgm:pt modelId="{7D179B11-D805-414E-BE31-DD12B3582A83}" type="parTrans" cxnId="{96611474-5E95-4571-B6FC-63D71FF79746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E5E39EA-A51F-41DB-909E-9150FB2F38C3}" type="sibTrans" cxnId="{96611474-5E95-4571-B6FC-63D71FF79746}">
      <dgm:prSet/>
      <dgm:spPr/>
      <dgm:t>
        <a:bodyPr/>
        <a:lstStyle/>
        <a:p>
          <a:endParaRPr lang="en-US"/>
        </a:p>
      </dgm:t>
    </dgm:pt>
    <dgm:pt modelId="{A99A6E4D-FFBE-4F93-A640-851C0387BFC0}" type="pres">
      <dgm:prSet presAssocID="{8CA30508-26A0-4CFA-BE3E-EAFA77AC22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F2316-32E2-4AD3-99C7-6D94D208B872}" type="pres">
      <dgm:prSet presAssocID="{242231F3-7D6F-4614-B86F-0816783CE64F}" presName="centerShape" presStyleLbl="node0" presStyleIdx="0" presStyleCnt="1" custScaleX="125127" custScaleY="133396" custLinFactNeighborY="-900"/>
      <dgm:spPr/>
      <dgm:t>
        <a:bodyPr/>
        <a:lstStyle/>
        <a:p>
          <a:endParaRPr lang="en-US"/>
        </a:p>
      </dgm:t>
    </dgm:pt>
    <dgm:pt modelId="{BB2E39BF-0D9A-4495-8424-BA9F2BEA24F1}" type="pres">
      <dgm:prSet presAssocID="{9B9D9FFA-F6D5-46BE-91F9-E4E6209AD063}" presName="Name9" presStyleLbl="parChTrans1D2" presStyleIdx="0" presStyleCnt="4" custScaleX="1205424"/>
      <dgm:spPr/>
      <dgm:t>
        <a:bodyPr/>
        <a:lstStyle/>
        <a:p>
          <a:endParaRPr lang="en-US"/>
        </a:p>
      </dgm:t>
    </dgm:pt>
    <dgm:pt modelId="{D1E07146-16BA-4E28-9B3E-5BBC7D85E252}" type="pres">
      <dgm:prSet presAssocID="{9B9D9FFA-F6D5-46BE-91F9-E4E6209AD06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C00D10E-578A-483A-A5F5-A56F27D25BAD}" type="pres">
      <dgm:prSet presAssocID="{B9BE7D55-6C12-408E-81B7-0BDD2ECADD7E}" presName="node" presStyleLbl="node1" presStyleIdx="0" presStyleCnt="4" custScaleX="125127" custScaleY="114479" custRadScaleRad="106723" custRadScaleInc="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73EA3-2548-46D3-A652-F995EF1040A3}" type="pres">
      <dgm:prSet presAssocID="{AC832A39-98F9-49E8-A2A1-64382254069A}" presName="Name9" presStyleLbl="parChTrans1D2" presStyleIdx="1" presStyleCnt="4" custScaleX="2000000"/>
      <dgm:spPr/>
      <dgm:t>
        <a:bodyPr/>
        <a:lstStyle/>
        <a:p>
          <a:endParaRPr lang="en-US"/>
        </a:p>
      </dgm:t>
    </dgm:pt>
    <dgm:pt modelId="{ECD3C788-EFD3-4CEA-9233-011B939CC940}" type="pres">
      <dgm:prSet presAssocID="{AC832A39-98F9-49E8-A2A1-64382254069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FF9FE14-BFE3-450E-82B1-BCA77D3D6E0C}" type="pres">
      <dgm:prSet presAssocID="{0B87D4E1-B8ED-4321-B59F-E53E367B2450}" presName="node" presStyleLbl="node1" presStyleIdx="1" presStyleCnt="4" custScaleX="125127" custScaleY="133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BE67-891D-4A17-91F3-A3523AD3F7E3}" type="pres">
      <dgm:prSet presAssocID="{CC1D8AE1-6702-4903-8036-83A9AB06D685}" presName="Name9" presStyleLbl="parChTrans1D2" presStyleIdx="2" presStyleCnt="4" custScaleX="215129"/>
      <dgm:spPr/>
      <dgm:t>
        <a:bodyPr/>
        <a:lstStyle/>
        <a:p>
          <a:endParaRPr lang="en-US"/>
        </a:p>
      </dgm:t>
    </dgm:pt>
    <dgm:pt modelId="{3BDEFE28-BE84-4C24-9A64-9EA3366F32C7}" type="pres">
      <dgm:prSet presAssocID="{CC1D8AE1-6702-4903-8036-83A9AB06D68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93B5648-5BEC-4CB1-9013-4C379210A3C7}" type="pres">
      <dgm:prSet presAssocID="{EE99FF69-6FC3-427D-AA9B-8F5755E249D5}" presName="node" presStyleLbl="node1" presStyleIdx="2" presStyleCnt="4" custScaleX="125127" custScaleY="11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716A1-79B9-4016-A8C4-7D423BE64647}" type="pres">
      <dgm:prSet presAssocID="{7D179B11-D805-414E-BE31-DD12B3582A83}" presName="Name9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00F885AC-8A3D-4F66-BF4A-4C6D6FF27952}" type="pres">
      <dgm:prSet presAssocID="{7D179B11-D805-414E-BE31-DD12B3582A8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D6DEA34-44CB-473D-90E6-8A2511A9B253}" type="pres">
      <dgm:prSet presAssocID="{83C4BEA2-4A4B-46AF-A9DB-AD7FA9B13E7E}" presName="node" presStyleLbl="node1" presStyleIdx="3" presStyleCnt="4" custScaleX="158511" custScaleY="143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98A31-C2EA-4C2F-B5C9-66380F5CD03E}" type="presOf" srcId="{EE99FF69-6FC3-427D-AA9B-8F5755E249D5}" destId="{693B5648-5BEC-4CB1-9013-4C379210A3C7}" srcOrd="0" destOrd="0" presId="urn:microsoft.com/office/officeart/2005/8/layout/radial1"/>
    <dgm:cxn modelId="{A22CB38E-104F-4F44-84D5-CFC9B05333A1}" type="presOf" srcId="{9B9D9FFA-F6D5-46BE-91F9-E4E6209AD063}" destId="{BB2E39BF-0D9A-4495-8424-BA9F2BEA24F1}" srcOrd="0" destOrd="0" presId="urn:microsoft.com/office/officeart/2005/8/layout/radial1"/>
    <dgm:cxn modelId="{6C122F48-0539-4D16-B0F8-963986BA1DFD}" type="presOf" srcId="{B9BE7D55-6C12-408E-81B7-0BDD2ECADD7E}" destId="{0C00D10E-578A-483A-A5F5-A56F27D25BAD}" srcOrd="0" destOrd="0" presId="urn:microsoft.com/office/officeart/2005/8/layout/radial1"/>
    <dgm:cxn modelId="{902211A1-1119-46BB-B7A2-528925392E4A}" srcId="{8CA30508-26A0-4CFA-BE3E-EAFA77AC22A8}" destId="{242231F3-7D6F-4614-B86F-0816783CE64F}" srcOrd="0" destOrd="0" parTransId="{0BC6B641-AE6F-48E9-966C-125BF5709F2D}" sibTransId="{A557C928-5DC4-4310-9E63-FAE53D4D4ED2}"/>
    <dgm:cxn modelId="{6719C93A-A923-440D-9257-19CA33B61921}" type="presOf" srcId="{0B87D4E1-B8ED-4321-B59F-E53E367B2450}" destId="{3FF9FE14-BFE3-450E-82B1-BCA77D3D6E0C}" srcOrd="0" destOrd="0" presId="urn:microsoft.com/office/officeart/2005/8/layout/radial1"/>
    <dgm:cxn modelId="{40022C73-B1CB-4961-8E6F-4A10E28EEF84}" type="presOf" srcId="{242231F3-7D6F-4614-B86F-0816783CE64F}" destId="{45CF2316-32E2-4AD3-99C7-6D94D208B872}" srcOrd="0" destOrd="0" presId="urn:microsoft.com/office/officeart/2005/8/layout/radial1"/>
    <dgm:cxn modelId="{23A39F96-A2FA-44D3-9EFC-471982717680}" type="presOf" srcId="{9B9D9FFA-F6D5-46BE-91F9-E4E6209AD063}" destId="{D1E07146-16BA-4E28-9B3E-5BBC7D85E252}" srcOrd="1" destOrd="0" presId="urn:microsoft.com/office/officeart/2005/8/layout/radial1"/>
    <dgm:cxn modelId="{D922799A-E168-456C-AAEF-C9701FD40D0F}" type="presOf" srcId="{CC1D8AE1-6702-4903-8036-83A9AB06D685}" destId="{C2FBBE67-891D-4A17-91F3-A3523AD3F7E3}" srcOrd="0" destOrd="0" presId="urn:microsoft.com/office/officeart/2005/8/layout/radial1"/>
    <dgm:cxn modelId="{080165E0-CD68-4EEF-B1A6-535688FC180E}" type="presOf" srcId="{83C4BEA2-4A4B-46AF-A9DB-AD7FA9B13E7E}" destId="{5D6DEA34-44CB-473D-90E6-8A2511A9B253}" srcOrd="0" destOrd="0" presId="urn:microsoft.com/office/officeart/2005/8/layout/radial1"/>
    <dgm:cxn modelId="{20F4F75E-BA04-4111-A456-A7E80BE4543C}" type="presOf" srcId="{CC1D8AE1-6702-4903-8036-83A9AB06D685}" destId="{3BDEFE28-BE84-4C24-9A64-9EA3366F32C7}" srcOrd="1" destOrd="0" presId="urn:microsoft.com/office/officeart/2005/8/layout/radial1"/>
    <dgm:cxn modelId="{FE71D380-4CF7-4A1E-AF13-570D1ECCA78A}" srcId="{242231F3-7D6F-4614-B86F-0816783CE64F}" destId="{B9BE7D55-6C12-408E-81B7-0BDD2ECADD7E}" srcOrd="0" destOrd="0" parTransId="{9B9D9FFA-F6D5-46BE-91F9-E4E6209AD063}" sibTransId="{98C0B77F-C244-47E9-9D13-F920705C1A49}"/>
    <dgm:cxn modelId="{5BAFAB64-2C98-486B-989C-5B89F005B6CD}" srcId="{242231F3-7D6F-4614-B86F-0816783CE64F}" destId="{EE99FF69-6FC3-427D-AA9B-8F5755E249D5}" srcOrd="2" destOrd="0" parTransId="{CC1D8AE1-6702-4903-8036-83A9AB06D685}" sibTransId="{DF9B661F-07D6-40B7-ACA9-D6093B28381A}"/>
    <dgm:cxn modelId="{5ADEE8F8-1A6A-456E-AB90-ACFBCE872A69}" type="presOf" srcId="{AC832A39-98F9-49E8-A2A1-64382254069A}" destId="{ECD3C788-EFD3-4CEA-9233-011B939CC940}" srcOrd="1" destOrd="0" presId="urn:microsoft.com/office/officeart/2005/8/layout/radial1"/>
    <dgm:cxn modelId="{D640955C-D763-466B-84BE-892393084B84}" type="presOf" srcId="{7D179B11-D805-414E-BE31-DD12B3582A83}" destId="{00F885AC-8A3D-4F66-BF4A-4C6D6FF27952}" srcOrd="1" destOrd="0" presId="urn:microsoft.com/office/officeart/2005/8/layout/radial1"/>
    <dgm:cxn modelId="{50EE7BB1-366F-4B1F-AB02-BCBE0F8EF1CC}" type="presOf" srcId="{8CA30508-26A0-4CFA-BE3E-EAFA77AC22A8}" destId="{A99A6E4D-FFBE-4F93-A640-851C0387BFC0}" srcOrd="0" destOrd="0" presId="urn:microsoft.com/office/officeart/2005/8/layout/radial1"/>
    <dgm:cxn modelId="{96611474-5E95-4571-B6FC-63D71FF79746}" srcId="{242231F3-7D6F-4614-B86F-0816783CE64F}" destId="{83C4BEA2-4A4B-46AF-A9DB-AD7FA9B13E7E}" srcOrd="3" destOrd="0" parTransId="{7D179B11-D805-414E-BE31-DD12B3582A83}" sibTransId="{9E5E39EA-A51F-41DB-909E-9150FB2F38C3}"/>
    <dgm:cxn modelId="{0B9FC9E5-195F-48C9-BBE0-3FA9F714A041}" srcId="{242231F3-7D6F-4614-B86F-0816783CE64F}" destId="{0B87D4E1-B8ED-4321-B59F-E53E367B2450}" srcOrd="1" destOrd="0" parTransId="{AC832A39-98F9-49E8-A2A1-64382254069A}" sibTransId="{48AB8D0B-0685-451B-B6AE-C1D1008F84EC}"/>
    <dgm:cxn modelId="{CB2BCF1D-81C3-4901-B621-7014E9AC8B21}" type="presOf" srcId="{7D179B11-D805-414E-BE31-DD12B3582A83}" destId="{0E2716A1-79B9-4016-A8C4-7D423BE64647}" srcOrd="0" destOrd="0" presId="urn:microsoft.com/office/officeart/2005/8/layout/radial1"/>
    <dgm:cxn modelId="{83AE175F-808E-419A-8987-F847F8EC2367}" type="presOf" srcId="{AC832A39-98F9-49E8-A2A1-64382254069A}" destId="{69773EA3-2548-46D3-A652-F995EF1040A3}" srcOrd="0" destOrd="0" presId="urn:microsoft.com/office/officeart/2005/8/layout/radial1"/>
    <dgm:cxn modelId="{1659EA3A-FF52-4A41-91D5-CC0CCCBC4C55}" type="presParOf" srcId="{A99A6E4D-FFBE-4F93-A640-851C0387BFC0}" destId="{45CF2316-32E2-4AD3-99C7-6D94D208B872}" srcOrd="0" destOrd="0" presId="urn:microsoft.com/office/officeart/2005/8/layout/radial1"/>
    <dgm:cxn modelId="{B98D6449-919B-4015-813D-9D92F7A8DE28}" type="presParOf" srcId="{A99A6E4D-FFBE-4F93-A640-851C0387BFC0}" destId="{BB2E39BF-0D9A-4495-8424-BA9F2BEA24F1}" srcOrd="1" destOrd="0" presId="urn:microsoft.com/office/officeart/2005/8/layout/radial1"/>
    <dgm:cxn modelId="{F048D74D-938A-4AE9-913A-49634EBBFB92}" type="presParOf" srcId="{BB2E39BF-0D9A-4495-8424-BA9F2BEA24F1}" destId="{D1E07146-16BA-4E28-9B3E-5BBC7D85E252}" srcOrd="0" destOrd="0" presId="urn:microsoft.com/office/officeart/2005/8/layout/radial1"/>
    <dgm:cxn modelId="{A06845A3-B240-41DF-9093-59621DBD6C9C}" type="presParOf" srcId="{A99A6E4D-FFBE-4F93-A640-851C0387BFC0}" destId="{0C00D10E-578A-483A-A5F5-A56F27D25BAD}" srcOrd="2" destOrd="0" presId="urn:microsoft.com/office/officeart/2005/8/layout/radial1"/>
    <dgm:cxn modelId="{CEE2B046-B16C-41CC-AC1B-A254B0B35DDC}" type="presParOf" srcId="{A99A6E4D-FFBE-4F93-A640-851C0387BFC0}" destId="{69773EA3-2548-46D3-A652-F995EF1040A3}" srcOrd="3" destOrd="0" presId="urn:microsoft.com/office/officeart/2005/8/layout/radial1"/>
    <dgm:cxn modelId="{359CA5B8-B659-4A96-9FFA-43A1EA3DEB49}" type="presParOf" srcId="{69773EA3-2548-46D3-A652-F995EF1040A3}" destId="{ECD3C788-EFD3-4CEA-9233-011B939CC940}" srcOrd="0" destOrd="0" presId="urn:microsoft.com/office/officeart/2005/8/layout/radial1"/>
    <dgm:cxn modelId="{961C6545-DEE2-4E06-88F4-E60975693596}" type="presParOf" srcId="{A99A6E4D-FFBE-4F93-A640-851C0387BFC0}" destId="{3FF9FE14-BFE3-450E-82B1-BCA77D3D6E0C}" srcOrd="4" destOrd="0" presId="urn:microsoft.com/office/officeart/2005/8/layout/radial1"/>
    <dgm:cxn modelId="{0E7739C0-1209-4C94-AE41-9FDA2920B777}" type="presParOf" srcId="{A99A6E4D-FFBE-4F93-A640-851C0387BFC0}" destId="{C2FBBE67-891D-4A17-91F3-A3523AD3F7E3}" srcOrd="5" destOrd="0" presId="urn:microsoft.com/office/officeart/2005/8/layout/radial1"/>
    <dgm:cxn modelId="{CF8B162D-3584-4DB0-A31D-7248D64C422B}" type="presParOf" srcId="{C2FBBE67-891D-4A17-91F3-A3523AD3F7E3}" destId="{3BDEFE28-BE84-4C24-9A64-9EA3366F32C7}" srcOrd="0" destOrd="0" presId="urn:microsoft.com/office/officeart/2005/8/layout/radial1"/>
    <dgm:cxn modelId="{3A86A8F4-5685-4033-9587-71BC58BCB3EC}" type="presParOf" srcId="{A99A6E4D-FFBE-4F93-A640-851C0387BFC0}" destId="{693B5648-5BEC-4CB1-9013-4C379210A3C7}" srcOrd="6" destOrd="0" presId="urn:microsoft.com/office/officeart/2005/8/layout/radial1"/>
    <dgm:cxn modelId="{41D11E48-D2F3-4832-86DB-5251D3E02006}" type="presParOf" srcId="{A99A6E4D-FFBE-4F93-A640-851C0387BFC0}" destId="{0E2716A1-79B9-4016-A8C4-7D423BE64647}" srcOrd="7" destOrd="0" presId="urn:microsoft.com/office/officeart/2005/8/layout/radial1"/>
    <dgm:cxn modelId="{3B8B49D0-D036-48FE-86FA-2459604F911A}" type="presParOf" srcId="{0E2716A1-79B9-4016-A8C4-7D423BE64647}" destId="{00F885AC-8A3D-4F66-BF4A-4C6D6FF27952}" srcOrd="0" destOrd="0" presId="urn:microsoft.com/office/officeart/2005/8/layout/radial1"/>
    <dgm:cxn modelId="{3280284C-2383-4C2E-8A79-AD40A1A18B2B}" type="presParOf" srcId="{A99A6E4D-FFBE-4F93-A640-851C0387BFC0}" destId="{5D6DEA34-44CB-473D-90E6-8A2511A9B25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শিক্ষার্থীকে</a:t>
            </a:r>
            <a:r>
              <a:rPr lang="bn-BD" baseline="0" dirty="0" smtClean="0"/>
              <a:t> বুঝাতে হবে ধর্ম নিরপেক্ষতা অর্থ ধর্মহীনতা নয়। অর্থাৎ রাষ্ট্রে একটি ধর্মের প্রাধান্য থাকলেও অন্যান্য ধর্মের লোক তাদের নিজ নিজ ধর্ম পালনে যেন কোন বাঁধার সম্মুখিন না হয় তা নিশ্চিত করা। </a:t>
            </a:r>
          </a:p>
          <a:p>
            <a:r>
              <a:rPr lang="bn-BD" baseline="0" dirty="0" smtClean="0"/>
              <a:t>উপরের চিত্রে বিভিন্ন ধর্মের চিত্র </a:t>
            </a:r>
            <a:r>
              <a:rPr lang="bn-IN" baseline="0" dirty="0" smtClean="0"/>
              <a:t>দিয়ে ধর্ম পালনে নিরপেক্ষতা </a:t>
            </a:r>
            <a:r>
              <a:rPr lang="bn-BD" baseline="0" dirty="0" smtClean="0"/>
              <a:t>দেখানো হয়েছে।</a:t>
            </a:r>
            <a:r>
              <a:rPr lang="bn-IN" baseline="0" dirty="0" smtClean="0"/>
              <a:t> অর্থাৎ ধর্ম পালনে কেউ বাধা দিতে পারবেনা।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4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 দুটি দেখিয়ে</a:t>
            </a:r>
            <a:r>
              <a:rPr lang="bn-BD" baseline="0" dirty="0" smtClean="0"/>
              <a:t> প্রশ্ন করতে পারেন- চিত্র দুটি দিয়ে কী দেখানো হয়েছে? শিক্ষার্থীরা সম্ভাব্য উত্তর দেওয়ার পর </a:t>
            </a:r>
            <a:r>
              <a:rPr lang="en-US" baseline="0" dirty="0" smtClean="0"/>
              <a:t>Text Show </a:t>
            </a:r>
            <a:r>
              <a:rPr lang="bn-BD" baseline="0" dirty="0" smtClean="0"/>
              <a:t>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32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3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58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গাছটি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-</a:t>
            </a:r>
            <a:r>
              <a:rPr lang="bn-IN" baseline="0" dirty="0" smtClean="0"/>
              <a:t>গাছটি </a:t>
            </a:r>
            <a:r>
              <a:rPr lang="en-US" baseline="0" dirty="0" err="1" smtClean="0"/>
              <a:t>দাঁড়িয়ে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গুরুত্বপূর্ণ</a:t>
            </a:r>
            <a:r>
              <a:rPr lang="en-US" baseline="0" dirty="0" smtClean="0"/>
              <a:t> </a:t>
            </a:r>
            <a:r>
              <a:rPr lang="bn-IN" baseline="0" dirty="0" smtClean="0"/>
              <a:t>অংশ </a:t>
            </a:r>
            <a:r>
              <a:rPr lang="en-US" baseline="0" dirty="0" err="1" smtClean="0"/>
              <a:t>কোনটি</a:t>
            </a:r>
            <a:r>
              <a:rPr lang="en-US" baseline="0" dirty="0" smtClean="0"/>
              <a:t>? </a:t>
            </a:r>
            <a:r>
              <a:rPr lang="bn-BD" baseline="0" dirty="0" smtClean="0"/>
              <a:t>শিক্ষার্থীরা সম্ভাব্য উত্তর দিবে মূল। এরপর বাংলাদেশের মানচিত্র দেখিয়ে প্রশ্ন করতে পারেন -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 পরিচালনার জন্য কি দরকার? </a:t>
            </a:r>
            <a:r>
              <a:rPr lang="bn-BD" baseline="0" dirty="0" smtClean="0"/>
              <a:t>শিক্ষার্থীরা সম্ভাব্য উত্তর দিবে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মূলনীতি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করে </a:t>
            </a:r>
            <a:r>
              <a:rPr lang="bn-IN" baseline="0" dirty="0" smtClean="0"/>
              <a:t>শিরোনাম </a:t>
            </a:r>
            <a:r>
              <a:rPr lang="bn-BD" baseline="0" dirty="0" smtClean="0"/>
              <a:t>বোর্ডে লিখে দিতে পারেন।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বাংলাদেশের</a:t>
            </a:r>
            <a:r>
              <a:rPr lang="bn-BD" baseline="0" dirty="0" smtClean="0"/>
              <a:t> সংবিধান দেখিয়ে প্রশ্ন করতে পারেন -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১৯৭২ সালের মূল সংবিধানের পঞ্চদশ সংশোধনী অনুযায়ী বাংলাদেশের রাষ্ট্র পরিচালনার কয়টি মূলনীতি রয়েছে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1200" baseline="0" dirty="0" smtClean="0">
                <a:latin typeface="+mn-lt"/>
                <a:cs typeface="+mn-cs"/>
              </a:rPr>
              <a:t>শিক্ষার্থীরা উত্তর দেওয়ার পর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রাষ্ট্র পরিচালনার ৪টি মূলনীতি পর পর দেখিয়ে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ব্যাখ্যা করতে পারেন। </a:t>
            </a:r>
            <a:r>
              <a:rPr lang="bn-BD" sz="1200" baseline="0" dirty="0" smtClean="0">
                <a:latin typeface="+mn-lt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0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করে করে চিত্রের নিচের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চিত্রগুলোর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মাধ্যমে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জাতীয়তাবাদের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উপাদান দেখানো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করে করে চিত্রের নিচের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 </a:t>
            </a:r>
          </a:p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চিত্রগুলোর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মাধ্যমে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সমাজতন্ত্রের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অর্থনৈতিক ক্ষেত্রে সমতা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3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দেয়ার ক্ষেত্রে স্লাইডের প্রশ্ন ছাড়াও অন্য প্রশ্ন তৈরী করে দিতে পারেন। একক কাজ দেয়ার পর শিক্ষার্থীরা যে বিষয় লেখে তা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আকারে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লিখে সঠিক বিষয়গুলো টিক চিহ্নের মাধ্যমে চিহ্নিত করে দিতে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করে করে চিত্রের নিচের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 </a:t>
            </a:r>
          </a:p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স্লাইডে উপরের চিত্র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দুটি দিয়ে শোষণ এবং নিচের চিত্রগুলো দিয়ে ন্যায় ভিত্তিক সমাজ বুঝানো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6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09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content\benqt60_1339860287_7-gita-01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7"/>
          <a:stretch/>
        </p:blipFill>
        <p:spPr bwMode="auto">
          <a:xfrm>
            <a:off x="609599" y="914400"/>
            <a:ext cx="3513025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elower\Desktop\content\250px-Varna4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54" y="914400"/>
            <a:ext cx="342887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Picture 3" descr="Justice-statue-old-bailey-01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C0D2EA"/>
              </a:clrFrom>
              <a:clrTo>
                <a:srgbClr val="C0D2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352800"/>
            <a:ext cx="2641600" cy="158496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819400" y="304800"/>
            <a:ext cx="35052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সমাজতন্ত্র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njaya_in_Kaurava_Sab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586031"/>
            <a:ext cx="2895600" cy="1967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socialis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138" y="4434459"/>
            <a:ext cx="1432262" cy="2194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4813518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শোষণমুক্ত ও ন্যায় ভিত্তিক সমাজ প্রতিষ্ঠার লক্ষ্যে সমাজতন্ত্রকে রাষ্ট্রের একটি মূল ভিত্তি হিসেবে গ্রহণ করা হয়েছে।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581400" y="304800"/>
            <a:ext cx="2362200" cy="3810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গণতন্ত্র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79_Gazipur-City-Election__0607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6" y="785851"/>
            <a:ext cx="3620014" cy="2414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q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097" y="4120076"/>
            <a:ext cx="3738703" cy="2433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04800" y="3200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রাষ্ট্রের সকল কাজে নাগরিকের অংশগ্রহণ নিশ্চিত করা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জন্য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গণতন্ত্রকে রাষ্ট্রীয় মূলনীতি করার প্রধান উদ্দেশ্য।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971800" y="304800"/>
            <a:ext cx="32004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ধর্মনিরপেক্ষতা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2" y="381000"/>
            <a:ext cx="2432538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hrist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343400"/>
            <a:ext cx="2508068" cy="2209800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budhi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11" y="946006"/>
            <a:ext cx="2418289" cy="2101994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urga-puja-lat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219200"/>
            <a:ext cx="2286000" cy="1981200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jew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343399"/>
            <a:ext cx="2438400" cy="2209801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3276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রাষ্ট্রের প্রতিটি নাগরিক যেন নিজ নিজ ধর্ম পালন করতে পারে এবং কেউ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অন্য ধর্ম পালনে বাধা দিতে না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সেজন্য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ধর্মনিরপেক্ষতা রাষ্ট্রীয় মূলনীতি হিসেবে গ্রহণ করা হয়েছে।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nolitabar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4724400"/>
            <a:ext cx="263326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53200" y="3810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953000"/>
            <a:ext cx="8534400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প্রতিটি নাগরিকের রাষ্ট্রীয় মূলনীতিসমূহ মেনে চলা উচিত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’-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পক্ষে ৫টি যুক্তি দেখাও।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d-c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524000"/>
            <a:ext cx="28575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90389947_abd1d2b9c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133600"/>
            <a:ext cx="298988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1676400" y="304800"/>
            <a:ext cx="6324600" cy="6096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মূলনীতিসমূহ মেনে চলার ক্ষেত্র নাগরিকের ভূমিকা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map &amp;population.jpg"/>
          <p:cNvPicPr>
            <a:picLocks noChangeAspect="1"/>
          </p:cNvPicPr>
          <p:nvPr/>
        </p:nvPicPr>
        <p:blipFill>
          <a:blip r:embed="rId4"/>
          <a:srcRect b="3333"/>
          <a:stretch>
            <a:fillRect/>
          </a:stretch>
        </p:blipFill>
        <p:spPr>
          <a:xfrm>
            <a:off x="304800" y="1904998"/>
            <a:ext cx="3200400" cy="4419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81400" y="2209800"/>
            <a:ext cx="220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রাষ্ট্রীয় মূলনীতিসমূহ রাষ্ট্রের প্রতিটি নাগরিকের মেনে চলা উচি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একে সম্মান করা ও মেনে চলা প্রতিটি নাগরিকের দায়িত্ব।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রাষ্ট্র পরিচালনার মূলনীতি কয়টি?</a:t>
            </a:r>
          </a:p>
        </p:txBody>
      </p:sp>
      <p:sp>
        <p:nvSpPr>
          <p:cNvPr id="23" name="Multiply 22"/>
          <p:cNvSpPr/>
          <p:nvPr/>
        </p:nvSpPr>
        <p:spPr>
          <a:xfrm>
            <a:off x="36531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989354" y="4197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57150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৬টি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33400" y="4191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৩টি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৫টি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24400" y="4191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৪টি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7924800" y="5867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1143000"/>
            <a:ext cx="731520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রাষ্ট্র পরিচালনার মূলনীতি- 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জাতীয়তাবাদ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গণতন্ত্র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ইসলামী রাষ্ট্র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716402" y="44257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53318" y="5791200"/>
            <a:ext cx="2209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213449" y="4454709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7691718" y="5848350"/>
            <a:ext cx="461682" cy="4000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838200"/>
            <a:ext cx="7315200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 করে দেখে নিচের প্রশ্নটির উত্তর দাও।</a:t>
            </a: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চিত্রের মাধ্যমে রাষ্ট্রীয় মূলনীতির কোনটি বুঝায়?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5257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জাতীয়তাবাদ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57800" y="53340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গণতন্ত্র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ধর্মনিরপেক্ষতা </a:t>
            </a:r>
            <a:endParaRPr lang="en-US" sz="28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257800" y="60198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সমাজতন্ত্র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04800"/>
            <a:ext cx="3886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T8r7RKT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905000"/>
            <a:ext cx="2057400" cy="22193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868679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রাষ্ট্র পরিচালনার মূলনীতি ‘ধর্মনিরপেক্ষতা’ মানে ধর্মহীনতা নয়।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 পক্ষে সর্বোচ্চ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বাক্য লিখে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নিয়ে আসবে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0c637fdea48f154a927a39bd5867c2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914400"/>
            <a:ext cx="525780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ind-justice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6324600" cy="408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584537"/>
            <a:ext cx="434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4576_188381904556037_132342213493340_505113_50865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71600" y="24572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5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0" y="381000"/>
            <a:ext cx="5715000" cy="320040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৭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বাংলাদেশের রাষ্ট্র পরিচালনার মূলনীতি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১২/২/২০১৫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733800"/>
            <a:ext cx="8382000" cy="2819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latin typeface="NikoshBAN" pitchFamily="2" charset="0"/>
                <a:cs typeface="NikoshBAN" pitchFamily="2" charset="0"/>
              </a:rPr>
              <a:t>Email-abdulbaten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AU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.8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1752600" cy="22508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33400" y="304800"/>
            <a:ext cx="2286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রাষ্ট্র পরিচালনার মূলনীতি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ATRE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040107"/>
            <a:ext cx="3048000" cy="3903494"/>
          </a:xfrm>
          <a:prstGeom prst="rect">
            <a:avLst/>
          </a:prstGeom>
        </p:spPr>
      </p:pic>
      <p:pic>
        <p:nvPicPr>
          <p:cNvPr id="9" name="Picture 8" descr="Bangladesh-00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4000" r="14286"/>
          <a:stretch>
            <a:fillRect/>
          </a:stretch>
        </p:blipFill>
        <p:spPr>
          <a:xfrm>
            <a:off x="6096000" y="914400"/>
            <a:ext cx="26670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রাষ্ট্রীয় মূলনীতি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581400" y="3962400"/>
            <a:ext cx="2438400" cy="2590800"/>
          </a:xfrm>
          <a:prstGeom prst="cloudCallout">
            <a:avLst>
              <a:gd name="adj1" fmla="val -95002"/>
              <a:gd name="adj2" fmla="val -76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গাছের দাঁড়িয়ে থাকার জন্য যেমন রয়েছে একটি মূল।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6324600" y="4038600"/>
            <a:ext cx="2362200" cy="2286000"/>
          </a:xfrm>
          <a:prstGeom prst="hep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তেমনি রাষ্ট্র পরিচালনার জন্য কি দরকার?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9254921"/>
              </p:ext>
            </p:extLst>
          </p:nvPr>
        </p:nvGraphicFramePr>
        <p:xfrm>
          <a:off x="609600" y="1955800"/>
          <a:ext cx="7924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62200" y="228600"/>
            <a:ext cx="5334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রাষ্ট্র পরিচালনার মূলনীতি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901005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১৯৭২ সালের মূল সংবিধানের পঞ্চদশ সংশোধনী অনুযায়ী বাংলাদেশের রাষ্ট্র পরিচালনার ৪টি মূলনীতি রয়েছে।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সেগুলো হলো---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304800"/>
            <a:ext cx="1905000" cy="2286000"/>
            <a:chOff x="533400" y="914400"/>
            <a:chExt cx="1905000" cy="2286000"/>
          </a:xfrm>
        </p:grpSpPr>
        <p:pic>
          <p:nvPicPr>
            <p:cNvPr id="4" name="Picture 3" descr="1410876911.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914400"/>
              <a:ext cx="1905000" cy="2286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3400" y="2662535"/>
              <a:ext cx="1905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পঞ্চদশ সংশোধনী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7" name="Diagram 6"/>
          <p:cNvGraphicFramePr/>
          <p:nvPr/>
        </p:nvGraphicFramePr>
        <p:xfrm>
          <a:off x="533400" y="19050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19400" y="304800"/>
            <a:ext cx="35052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জাতীয়তাবাদ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একই ধরনের ভাষা, সাহিত্য ও সংস্কৃতি বাঙালি জাতির মধ্যে ঐক্য সৃষ্টি করেছে।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AB\Desktop\New folder\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0" y="3505200"/>
            <a:ext cx="23431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B\Desktop\New folder\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505200"/>
            <a:ext cx="2638425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578067_405100166289245_136507383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838200"/>
            <a:ext cx="20574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bangla vas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38200"/>
            <a:ext cx="22860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8ad97178870147be36617039ca46b8be.image.180x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838200"/>
            <a:ext cx="12954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6936845642_274d5ff9c2_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838200"/>
            <a:ext cx="25146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304800" y="3276600"/>
            <a:ext cx="3124200" cy="2460545"/>
            <a:chOff x="457200" y="3276600"/>
            <a:chExt cx="3124200" cy="2460545"/>
          </a:xfrm>
        </p:grpSpPr>
        <p:pic>
          <p:nvPicPr>
            <p:cNvPr id="16" name="Picture 15" descr="13249389-illustration-of-a-ring-of-children-children-circle-chil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" y="3276600"/>
              <a:ext cx="3124200" cy="246054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28" name="Picture 4" descr="C:\Users\AB\Desktop\New folder\424432_185750631524730_100002693828686_251712_1204336378_n-300x186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43000" y="3657600"/>
              <a:ext cx="1828800" cy="8740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2.jpg"/>
            <p:cNvPicPr>
              <a:picLocks noChangeAspect="1"/>
            </p:cNvPicPr>
            <p:nvPr/>
          </p:nvPicPr>
          <p:blipFill>
            <a:blip r:embed="rId11"/>
            <a:srcRect t="23963" b="35484"/>
            <a:stretch>
              <a:fillRect/>
            </a:stretch>
          </p:blipFill>
          <p:spPr>
            <a:xfrm>
              <a:off x="1143000" y="4419600"/>
              <a:ext cx="17526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304800" y="5791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একই ভাষা ও সংস্কৃতিতে আবদ্ধ বাঙালি জাতি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5352871"/>
            <a:ext cx="5257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ঐক্যবদ্ধ ও সংকল্পবদ্ধ সংগ্রাম করে বাংলাদেশের স্বাধীনতা অর্জন করেছে সেই ঐক্য ও সংহতি হবে বাঙালি জাতীয়তাবাদের ভিত্তি।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boraj_1268030946_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13028"/>
            <a:ext cx="1828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farmer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3028"/>
            <a:ext cx="1905000" cy="1220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2819400" y="304800"/>
            <a:ext cx="35052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সমাজতন্ত্র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__rural_economy_reza__35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913028"/>
            <a:ext cx="20574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origi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590800"/>
            <a:ext cx="2286000" cy="1368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cq5dam.resized.400x267!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5257800"/>
            <a:ext cx="1981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5257801"/>
            <a:ext cx="1981200" cy="1295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267BD0AD9D594119DD9AE2478D3B7E2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913028"/>
            <a:ext cx="19050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0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268211"/>
            <a:ext cx="1981200" cy="1284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image_405_8849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2590800"/>
            <a:ext cx="2209800" cy="1376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small07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5257800"/>
            <a:ext cx="1981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3429000" y="2362200"/>
            <a:ext cx="2057400" cy="1770321"/>
            <a:chOff x="3276600" y="2362200"/>
            <a:chExt cx="2057400" cy="1770321"/>
          </a:xfrm>
        </p:grpSpPr>
        <p:pic>
          <p:nvPicPr>
            <p:cNvPr id="15" name="Picture 14" descr="coins-bangladeshi-currency-17172459.jp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5500"/>
            <a:stretch>
              <a:fillRect/>
            </a:stretch>
          </p:blipFill>
          <p:spPr>
            <a:xfrm>
              <a:off x="3276600" y="2362200"/>
              <a:ext cx="2057400" cy="1770321"/>
            </a:xfrm>
            <a:prstGeom prst="ellipse">
              <a:avLst/>
            </a:prstGeom>
            <a:ln w="1905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tennessee-clipart-scale-clipartlegal-scales-black-silhouette---free-clip-art-vkdkehyl_full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29000" y="2514600"/>
              <a:ext cx="1722536" cy="139400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04800" y="419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অর্থনৈতিক ক্ষেত্রে সমতা আনার মাধ্যমে সবার জন্য সমান সুযোগ সুবিধা নিশ্চিত করাই হলো সমাজতন্ত্রের মূল ভিত্তি।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86400"/>
            <a:ext cx="861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 অর্থনৈতিক ক্ষেত্রে সমতা ভিত্তিক সমাজ প্রতিষ্ঠিত হয়েছে- উক্তিটি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মূল্যায়ন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3779852" cy="35814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04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17020</TotalTime>
  <Words>982</Words>
  <Application>Microsoft Office PowerPoint</Application>
  <PresentationFormat>On-screen Show (4:3)</PresentationFormat>
  <Paragraphs>126</Paragraphs>
  <Slides>20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Vrinda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Baten</cp:lastModifiedBy>
  <cp:revision>1397</cp:revision>
  <dcterms:created xsi:type="dcterms:W3CDTF">2014-05-19T06:43:56Z</dcterms:created>
  <dcterms:modified xsi:type="dcterms:W3CDTF">2016-08-10T02:52:58Z</dcterms:modified>
</cp:coreProperties>
</file>